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780" r:id="rId2"/>
    <p:sldId id="781" r:id="rId3"/>
    <p:sldId id="782" r:id="rId4"/>
    <p:sldId id="783" r:id="rId5"/>
    <p:sldId id="784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78479" autoAdjust="0"/>
  </p:normalViewPr>
  <p:slideViewPr>
    <p:cSldViewPr snapToGrid="0">
      <p:cViewPr varScale="1">
        <p:scale>
          <a:sx n="56" d="100"/>
          <a:sy n="56" d="100"/>
        </p:scale>
        <p:origin x="-11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927A7-C3EE-44E3-A7E1-B0999452114C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9D42D-F02A-419C-8E06-669F624D1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xWulfjN-G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55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48fee8e4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g1f48fee8e4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ee8f232e2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332" name="Google Shape;332;g22ee8f232e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340" name="Google Shape;3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ae7f3f45b_1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5ae7f3f45b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22a42e867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122a42e86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122a42e867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2122a42e86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22a42e86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122a42e86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22a42e867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122a42e86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22a42e867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2122a42e867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ee8f232e2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27" name="Google Shape;227;g22ee8f232e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ae7f3f45b_1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5ae7f3f45b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5ae7f3f45b_1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15ae7f3f45b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87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787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ee8f232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35" name="Google Shape;235;g22ee8f23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ee8f232e2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43" name="Google Shape;243;g22ee8f232e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e8f232e2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51" name="Google Shape;251;g22ee8f232e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ee8f232e2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79" name="Google Shape;279;g22ee8f232e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ee8f232e2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87" name="Google Shape;287;g22ee8f232e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ad155541b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297" name="Google Shape;297;g15ad155541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ee619f8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305" name="Google Shape;305;gfee619f8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04D981-B4E1-43AC-BB16-C89EE480B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35184FD-521C-4951-9993-E9AD0E6A7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28683B-0132-4B36-A8B5-9FB5C23D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37A21B-2556-4458-88D7-9111DD58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840DE1-9BDC-4511-853B-B4A9630F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C9D3D-6FF6-4BA0-BE06-A7CE8A79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970102-074B-4F83-AEE9-4007F261B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245E4E-1C6B-4D05-88BE-B1B258C0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E2EEF6-2CC8-4E4F-AB8E-356FF3BA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CCDDDE-5C9E-4E06-B0A4-4401B42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5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AFA1042-EAB8-4416-9A8B-9602B832C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2A098D-F209-49E0-BC51-88218DD93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6F0275-AECF-4FA5-A97C-5B66C45D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19C7FC-A7A3-4946-8268-FA7FC905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668262-7016-41C7-94B2-A7ECCCB8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717" y="-38383"/>
            <a:ext cx="12265433" cy="69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99" y="-48733"/>
            <a:ext cx="12289597" cy="695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3777400" y="1900667"/>
            <a:ext cx="4637200" cy="1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4127400" y="3509317"/>
            <a:ext cx="3937200" cy="1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57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756C4-0ED3-4484-9AF4-97BCF253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3F5226-BDE4-416B-B6FE-C3ED4BEEF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540369-E7AE-4CF5-8913-97F2467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4C0D4C-D2D0-4E8E-986D-EA6C6CEA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7BF95F-9518-4BF3-92F0-9DE885E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670FC-9590-4CF5-AEDA-2D692436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586B91-72DB-456A-8D77-0A6DCDB36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D80176-FBF7-425C-8324-B2BEAE43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458EB7-5B89-4B51-BA90-488C386E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6E0D3A-0D74-4DD2-86EE-D7CAED61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8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31B283-81E4-4224-8583-47C81D19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2DAA9D-CA68-4392-B434-D3F78F0E6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3A6D6F-C65B-44C0-B7F3-8BD0A6B8C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7B878C1-D882-4D6B-9AA3-184D072A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30858E-8865-488F-89B7-3A3A5C10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C1666D-E67A-40E2-A4DD-ED2386CB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2C38F0-CFC7-48C2-8814-5F5CD3C4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395FBE-DBAA-47A5-BB18-6EBC9DE7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37A4C3-9EDF-49A1-85B5-C654A741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912977C-AAE5-4481-81CF-189663760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106C86-8B51-44C0-9646-6689A066D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DA3D6F-6221-4026-92DD-0892D1A1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43B97FF-5A4B-4175-9952-8264760C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3120F-73CE-4A62-BE76-BA1BF25B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EA543-3C18-434D-BE27-6F4B5ED3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78F5F8-C3F8-44B2-8EEE-DCFFCE27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3FA4F9-5176-4D89-AF4F-EA6A131E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3092CC-089C-4A48-8FE8-1F52ABA1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AFAF7B7-44C4-4AE3-9CB3-C61D5F70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637236D-7EF9-42AC-94AA-0C74930A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286C5E-12A4-4A76-9672-BEBC027B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C41AE-D6B1-4F37-AC90-0558D911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074AA4-9428-4423-8EA5-C9CB1AEE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34092-8C0F-47F0-9DBA-6242BD67E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B99ED4-26FB-4573-B350-D955174A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64D985-3BBB-4CBC-955C-EE7B61C2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5B97EB-7974-471F-ACAB-854DCD0E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9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DB4D6A-5EE2-4D8D-8DBC-F4DD20D6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4976B1-AA25-4190-9CCF-616D27B06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54C355-8442-4EC6-8E25-F4F0E77C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3DAD80-5079-4920-AF3E-8A1E0670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4E330B-0C2F-4932-9527-58D5086A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D87EFBB-4952-49A8-AD78-343080D3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EA4889-CF8A-4B92-B99B-6B602035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8BF400-13CF-431C-B207-EF60E93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898D1E-C6B3-4656-8097-46FFE1879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C54BE-AD1D-4BFC-882F-F647F4CCA695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B778A-FC05-4BBC-B5B5-9703B2F87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C4C203-5436-43C1-851F-E576A9FC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_vLIaUYHS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_vLIaUYHS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action-design.org/literature/topics/affinity-diagram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U1gXsxW1676LohzpElVtTcq6Kef9TqCN7DfwMEswC4/edit?usp=sharing" TargetMode="External"/><Relationship Id="rId2" Type="http://schemas.openxmlformats.org/officeDocument/2006/relationships/hyperlink" Target="https://miro.com/app/board/uXjVM44XAao=/?share_link_id=996973185624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o.com/app/board/uXjVNfpWi4s=/?share_link_id=59174979440" TargetMode="External"/><Relationship Id="rId4" Type="http://schemas.openxmlformats.org/officeDocument/2006/relationships/hyperlink" Target="https://miro.com/app/board/uXjVNfrrTzk=/?share_link_id=427275997515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.com/app/board/uXjVM44XAao=/?share_link_id=99697318562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223;p39"/>
          <p:cNvPicPr preferRelativeResize="0"/>
          <p:nvPr/>
        </p:nvPicPr>
        <p:blipFill rotWithShape="1">
          <a:blip r:embed="rId3">
            <a:clrChange>
              <a:clrFrom>
                <a:srgbClr val="BDE2EA"/>
              </a:clrFrom>
              <a:clrTo>
                <a:srgbClr val="BDE2EA">
                  <a:alpha val="0"/>
                </a:srgbClr>
              </a:clrTo>
            </a:clrChange>
            <a:alphaModFix/>
          </a:blip>
          <a:srcRect t="15228" b="9792"/>
          <a:stretch/>
        </p:blipFill>
        <p:spPr>
          <a:xfrm>
            <a:off x="7" y="-131559"/>
            <a:ext cx="12192001" cy="71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7" y="950490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8000" b="1" dirty="0" smtClean="0"/>
              <a:t>Affinity Diagramming</a:t>
            </a:r>
            <a:endParaRPr sz="8000" b="1" dirty="0"/>
          </a:p>
        </p:txBody>
      </p:sp>
    </p:spTree>
    <p:extLst>
      <p:ext uri="{BB962C8B-B14F-4D97-AF65-F5344CB8AC3E}">
        <p14:creationId xmlns:p14="http://schemas.microsoft.com/office/powerpoint/2010/main" val="38479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/>
        </p:nvSpPr>
        <p:spPr>
          <a:xfrm>
            <a:off x="1103086" y="9724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00" y="1658775"/>
            <a:ext cx="4353500" cy="4325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50"/>
          <p:cNvSpPr txBox="1"/>
          <p:nvPr/>
        </p:nvSpPr>
        <p:spPr>
          <a:xfrm>
            <a:off x="1103075" y="1100475"/>
            <a:ext cx="3913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How do we get from here…</a:t>
            </a:r>
            <a:endParaRPr sz="2300" b="1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00" y="1658775"/>
            <a:ext cx="4353500" cy="4325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5" name="Google Shape;3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616" y="1697425"/>
            <a:ext cx="5226983" cy="43257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p5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1103075" y="1100475"/>
            <a:ext cx="3913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How do we get from here…</a:t>
            </a:r>
            <a:endParaRPr sz="2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8075351" y="1100475"/>
            <a:ext cx="1927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Calibri"/>
                <a:ea typeface="Calibri"/>
                <a:cs typeface="Calibri"/>
                <a:sym typeface="Calibri"/>
              </a:rPr>
              <a:t>…to here?</a:t>
            </a:r>
            <a:endParaRPr sz="23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1"/>
          <p:cNvSpPr/>
          <p:nvPr/>
        </p:nvSpPr>
        <p:spPr>
          <a:xfrm>
            <a:off x="4668150" y="3508484"/>
            <a:ext cx="2245800" cy="71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0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52" descr="Start getting user feedback today: https://www.playbookux.com/&#10;____________________________________________ &#10;#ux #userexperience #product #productmanagement #affinitymap #affinitydiagram #whiteboard" title="Affinity Maps in User Resear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875" y="2184517"/>
            <a:ext cx="7648950" cy="4302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7" name="Google Shape;337;p52"/>
          <p:cNvSpPr txBox="1"/>
          <p:nvPr/>
        </p:nvSpPr>
        <p:spPr>
          <a:xfrm>
            <a:off x="311700" y="2184580"/>
            <a:ext cx="3600000" cy="4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/>
        </p:nvSpPr>
        <p:spPr>
          <a:xfrm>
            <a:off x="1103086" y="9724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53" descr="Start getting user feedback today: https://www.playbookux.com/&#10;____________________________________________ &#10;#ux #userexperience #product #productmanagement #affinitymap #affinitydiagram #whiteboard" title="Affinity Maps in User Resear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875" y="2184517"/>
            <a:ext cx="7648950" cy="4302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53"/>
          <p:cNvSpPr txBox="1"/>
          <p:nvPr/>
        </p:nvSpPr>
        <p:spPr>
          <a:xfrm>
            <a:off x="311700" y="2184580"/>
            <a:ext cx="3600000" cy="43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Things to keep in mind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 and communicate (Google Sheets, Miro, Zoom)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color per interviewee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 emerge, change, disappear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down just enough information on the post-it (5-9 words)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Break-up large chunks of information into smaller chunk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mutual exclusivity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Design Opportunities at the end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2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54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352" name="Google Shape;352;p54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4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Piece of Data </a:t>
              </a:r>
              <a:r>
                <a:rPr lang="en-US" sz="2500" b="1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Per Post-it</a:t>
              </a:r>
              <a:endParaRPr sz="100" b="1">
                <a:solidFill>
                  <a:srgbClr val="FF0000"/>
                </a:solidFill>
              </a:endParaRPr>
            </a:p>
          </p:txBody>
        </p:sp>
      </p:grpSp>
      <p:sp>
        <p:nvSpPr>
          <p:cNvPr id="356" name="Google Shape;356;p54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sp>
        <p:nvSpPr>
          <p:cNvPr id="357" name="Google Shape;357;p5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3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55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364" name="Google Shape;364;p55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5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5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5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55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sp>
        <p:nvSpPr>
          <p:cNvPr id="369" name="Google Shape;369;p55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/>
          </a:p>
        </p:txBody>
      </p:sp>
      <p:sp>
        <p:nvSpPr>
          <p:cNvPr id="370" name="Google Shape;370;p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55"/>
          <p:cNvGrpSpPr/>
          <p:nvPr/>
        </p:nvGrpSpPr>
        <p:grpSpPr>
          <a:xfrm>
            <a:off x="4231949" y="2842011"/>
            <a:ext cx="2204444" cy="852927"/>
            <a:chOff x="296" y="1723353"/>
            <a:chExt cx="2204444" cy="852927"/>
          </a:xfrm>
        </p:grpSpPr>
        <p:sp>
          <p:nvSpPr>
            <p:cNvPr id="372" name="Google Shape;372;p55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5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5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67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0" name="Google Shape;380;p56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381" name="Google Shape;381;p56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6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56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sp>
        <p:nvSpPr>
          <p:cNvPr id="386" name="Google Shape;386;p56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/>
          </a:p>
        </p:txBody>
      </p:sp>
      <p:sp>
        <p:nvSpPr>
          <p:cNvPr id="387" name="Google Shape;387;p5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Google Shape;388;p56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389" name="Google Shape;389;p56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6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6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/>
            </a:p>
          </p:txBody>
        </p:sp>
        <p:sp>
          <p:nvSpPr>
            <p:cNvPr id="395" name="Google Shape;395;p56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6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6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/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6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34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" name="Google Shape;405;p57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406" name="Google Shape;406;p57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7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7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7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57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grpSp>
        <p:nvGrpSpPr>
          <p:cNvPr id="411" name="Google Shape;411;p57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412" name="Google Shape;412;p57"/>
            <p:cNvSpPr/>
            <p:nvPr/>
          </p:nvSpPr>
          <p:spPr>
            <a:xfrm>
              <a:off x="4085928" y="2576380"/>
              <a:ext cx="1096800" cy="50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13" name="Google Shape;413;p57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7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7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/>
            </a:p>
          </p:txBody>
        </p:sp>
        <p:sp>
          <p:nvSpPr>
            <p:cNvPr id="416" name="Google Shape;416;p57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7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7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7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7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7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/>
            </a:p>
          </p:txBody>
        </p:sp>
        <p:sp>
          <p:nvSpPr>
            <p:cNvPr id="425" name="Google Shape;425;p57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57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/>
          </a:p>
        </p:txBody>
      </p:sp>
      <p:sp>
        <p:nvSpPr>
          <p:cNvPr id="427" name="Google Shape;427;p57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700" b="1"/>
          </a:p>
        </p:txBody>
      </p:sp>
      <p:sp>
        <p:nvSpPr>
          <p:cNvPr id="428" name="Google Shape;428;p5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57"/>
          <p:cNvCxnSpPr>
            <a:stCxn id="415" idx="2"/>
            <a:endCxn id="422" idx="2"/>
          </p:cNvCxnSpPr>
          <p:nvPr/>
        </p:nvCxnSpPr>
        <p:spPr>
          <a:xfrm>
            <a:off x="5721043" y="3692811"/>
            <a:ext cx="2171100" cy="9279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430" name="Google Shape;430;p57"/>
          <p:cNvCxnSpPr>
            <a:stCxn id="416" idx="4"/>
            <a:endCxn id="422" idx="1"/>
          </p:cNvCxnSpPr>
          <p:nvPr/>
        </p:nvCxnSpPr>
        <p:spPr>
          <a:xfrm>
            <a:off x="7074479" y="3694938"/>
            <a:ext cx="942300" cy="6249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dot"/>
            <a:miter lim="8000"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6823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" name="Google Shape;436;p58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437" name="Google Shape;437;p58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8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8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8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>
                <a:solidFill>
                  <a:srgbClr val="FF0000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58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grpSp>
        <p:nvGrpSpPr>
          <p:cNvPr id="442" name="Google Shape;442;p58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443" name="Google Shape;443;p58"/>
            <p:cNvSpPr/>
            <p:nvPr/>
          </p:nvSpPr>
          <p:spPr>
            <a:xfrm>
              <a:off x="5182851" y="2576380"/>
              <a:ext cx="1243200" cy="50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8109"/>
                  </a:lnTo>
                  <a:lnTo>
                    <a:pt x="120000" y="8810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44" name="Google Shape;444;p58"/>
            <p:cNvSpPr/>
            <p:nvPr/>
          </p:nvSpPr>
          <p:spPr>
            <a:xfrm>
              <a:off x="4085928" y="2576380"/>
              <a:ext cx="1096800" cy="50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45" name="Google Shape;445;p58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8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8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/>
            </a:p>
          </p:txBody>
        </p:sp>
        <p:sp>
          <p:nvSpPr>
            <p:cNvPr id="448" name="Google Shape;448;p58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8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8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/>
            </a:p>
          </p:txBody>
        </p:sp>
        <p:sp>
          <p:nvSpPr>
            <p:cNvPr id="451" name="Google Shape;451;p58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8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8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/>
            </a:p>
          </p:txBody>
        </p:sp>
        <p:sp>
          <p:nvSpPr>
            <p:cNvPr id="454" name="Google Shape;454;p58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8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8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/>
            </a:p>
          </p:txBody>
        </p:sp>
        <p:sp>
          <p:nvSpPr>
            <p:cNvPr id="457" name="Google Shape;457;p58"/>
            <p:cNvSpPr/>
            <p:nvPr/>
          </p:nvSpPr>
          <p:spPr>
            <a:xfrm>
              <a:off x="6000453" y="3076658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8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8"/>
            <p:cNvSpPr txBox="1"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group</a:t>
              </a:r>
              <a:endParaRPr/>
            </a:p>
          </p:txBody>
        </p:sp>
      </p:grpSp>
      <p:sp>
        <p:nvSpPr>
          <p:cNvPr id="460" name="Google Shape;460;p58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/>
          </a:p>
        </p:txBody>
      </p:sp>
      <p:sp>
        <p:nvSpPr>
          <p:cNvPr id="461" name="Google Shape;461;p58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700" b="1"/>
          </a:p>
        </p:txBody>
      </p:sp>
      <p:sp>
        <p:nvSpPr>
          <p:cNvPr id="462" name="Google Shape;462;p58"/>
          <p:cNvSpPr txBox="1"/>
          <p:nvPr/>
        </p:nvSpPr>
        <p:spPr>
          <a:xfrm>
            <a:off x="9848448" y="3531175"/>
            <a:ext cx="77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463" name="Google Shape;463;p5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58"/>
          <p:cNvCxnSpPr>
            <a:stCxn id="447" idx="2"/>
            <a:endCxn id="454" idx="1"/>
          </p:cNvCxnSpPr>
          <p:nvPr/>
        </p:nvCxnSpPr>
        <p:spPr>
          <a:xfrm>
            <a:off x="5721043" y="3692811"/>
            <a:ext cx="2295600" cy="6270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465" name="Google Shape;465;p58"/>
          <p:cNvCxnSpPr>
            <a:stCxn id="448" idx="4"/>
            <a:endCxn id="457" idx="2"/>
          </p:cNvCxnSpPr>
          <p:nvPr/>
        </p:nvCxnSpPr>
        <p:spPr>
          <a:xfrm rot="-5400000" flipH="1">
            <a:off x="8190329" y="2579088"/>
            <a:ext cx="925800" cy="3157500"/>
          </a:xfrm>
          <a:prstGeom prst="bentConnector2">
            <a:avLst/>
          </a:prstGeom>
          <a:noFill/>
          <a:ln w="28575" cap="flat" cmpd="sng">
            <a:solidFill>
              <a:srgbClr val="0070C0"/>
            </a:solidFill>
            <a:prstDash val="dot"/>
            <a:miter lim="8000"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13730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59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472" name="Google Shape;472;p59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9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lang="en-US" sz="2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>
                <a:solidFill>
                  <a:srgbClr val="FF0000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59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/>
          </a:p>
        </p:txBody>
      </p:sp>
      <p:grpSp>
        <p:nvGrpSpPr>
          <p:cNvPr id="477" name="Google Shape;477;p59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478" name="Google Shape;478;p59"/>
            <p:cNvSpPr/>
            <p:nvPr/>
          </p:nvSpPr>
          <p:spPr>
            <a:xfrm>
              <a:off x="5182851" y="2576380"/>
              <a:ext cx="1243200" cy="50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8109"/>
                  </a:lnTo>
                  <a:lnTo>
                    <a:pt x="120000" y="88109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79" name="Google Shape;479;p59"/>
            <p:cNvSpPr/>
            <p:nvPr/>
          </p:nvSpPr>
          <p:spPr>
            <a:xfrm>
              <a:off x="4085928" y="2576380"/>
              <a:ext cx="1096800" cy="500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80" name="Google Shape;480;p59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9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9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9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9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/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6000453" y="3076658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9"/>
            <p:cNvSpPr txBox="1"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group</a:t>
              </a:r>
              <a:endParaRPr/>
            </a:p>
          </p:txBody>
        </p:sp>
      </p:grpSp>
      <p:sp>
        <p:nvSpPr>
          <p:cNvPr id="495" name="Google Shape;495;p59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/>
          </a:p>
        </p:txBody>
      </p:sp>
      <p:sp>
        <p:nvSpPr>
          <p:cNvPr id="496" name="Google Shape;496;p59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700" b="1"/>
          </a:p>
        </p:txBody>
      </p:sp>
      <p:sp>
        <p:nvSpPr>
          <p:cNvPr id="497" name="Google Shape;497;p59"/>
          <p:cNvSpPr txBox="1"/>
          <p:nvPr/>
        </p:nvSpPr>
        <p:spPr>
          <a:xfrm>
            <a:off x="9848448" y="3531175"/>
            <a:ext cx="77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p59"/>
          <p:cNvCxnSpPr>
            <a:stCxn id="482" idx="2"/>
            <a:endCxn id="489" idx="1"/>
          </p:cNvCxnSpPr>
          <p:nvPr/>
        </p:nvCxnSpPr>
        <p:spPr>
          <a:xfrm>
            <a:off x="5721043" y="3692811"/>
            <a:ext cx="2295600" cy="627000"/>
          </a:xfrm>
          <a:prstGeom prst="straightConnector1">
            <a:avLst/>
          </a:prstGeom>
          <a:noFill/>
          <a:ln w="28575" cap="flat" cmpd="sng">
            <a:solidFill>
              <a:srgbClr val="0070C0"/>
            </a:solidFill>
            <a:prstDash val="solid"/>
            <a:miter lim="8000"/>
            <a:headEnd type="none" w="sm" len="sm"/>
            <a:tailEnd type="triangle" w="sm" len="sm"/>
          </a:ln>
        </p:spPr>
      </p:cxnSp>
      <p:cxnSp>
        <p:nvCxnSpPr>
          <p:cNvPr id="500" name="Google Shape;500;p59"/>
          <p:cNvCxnSpPr>
            <a:stCxn id="483" idx="4"/>
            <a:endCxn id="492" idx="2"/>
          </p:cNvCxnSpPr>
          <p:nvPr/>
        </p:nvCxnSpPr>
        <p:spPr>
          <a:xfrm rot="-5400000" flipH="1">
            <a:off x="8190329" y="2579088"/>
            <a:ext cx="925800" cy="3157500"/>
          </a:xfrm>
          <a:prstGeom prst="bentConnector2">
            <a:avLst/>
          </a:prstGeom>
          <a:noFill/>
          <a:ln w="28575" cap="flat" cmpd="sng">
            <a:solidFill>
              <a:srgbClr val="0070C0"/>
            </a:solidFill>
            <a:prstDash val="dot"/>
            <a:miter lim="8000"/>
            <a:headEnd type="none" w="sm" len="sm"/>
            <a:tailEnd type="triangle" w="sm" len="sm"/>
          </a:ln>
        </p:spPr>
      </p:cxnSp>
      <p:sp>
        <p:nvSpPr>
          <p:cNvPr id="501" name="Google Shape;501;p59"/>
          <p:cNvSpPr txBox="1"/>
          <p:nvPr/>
        </p:nvSpPr>
        <p:spPr>
          <a:xfrm>
            <a:off x="5320932" y="5553689"/>
            <a:ext cx="36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-US" sz="2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Repeat the Process</a:t>
            </a:r>
            <a:endParaRPr sz="25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</a:t>
            </a:r>
            <a:r>
              <a:rPr lang="en-US" sz="2800" b="1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Diagrams</a:t>
            </a:r>
            <a:endParaRPr sz="2800" b="1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“Affinity diagrams are a great method to use when you want to </a:t>
            </a:r>
            <a:r>
              <a:rPr lang="en-US" sz="18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sense of a large volume of mixed information and data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—facts, ethnographic research, ideas from brainstorms, user opinions, user needs, insights and design issues [...]”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https://www.interaction-design.org/literature/topics/affinity-diagrams</a:t>
            </a:r>
            <a:r>
              <a:rPr lang="en-US" sz="12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975" y="0"/>
            <a:ext cx="5175025" cy="68580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348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60" descr="A person sitting at a desk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t="9090" r="9090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0"/>
          <p:cNvSpPr/>
          <p:nvPr/>
        </p:nvSpPr>
        <p:spPr>
          <a:xfrm rot="-5400000">
            <a:off x="3799803" y="-1534201"/>
            <a:ext cx="459240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0"/>
          <p:cNvSpPr txBox="1">
            <a:spLocks noGrp="1"/>
          </p:cNvSpPr>
          <p:nvPr>
            <p:ph type="title"/>
          </p:nvPr>
        </p:nvSpPr>
        <p:spPr>
          <a:xfrm>
            <a:off x="404553" y="3091928"/>
            <a:ext cx="90786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/>
              <a:t>After sorting</a:t>
            </a:r>
            <a:endParaRPr/>
          </a:p>
        </p:txBody>
      </p:sp>
      <p:sp>
        <p:nvSpPr>
          <p:cNvPr id="510" name="Google Shape;510;p60"/>
          <p:cNvSpPr/>
          <p:nvPr/>
        </p:nvSpPr>
        <p:spPr>
          <a:xfrm>
            <a:off x="0" y="5575039"/>
            <a:ext cx="978600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0"/>
          <p:cNvSpPr txBox="1">
            <a:spLocks noGrp="1"/>
          </p:cNvSpPr>
          <p:nvPr>
            <p:ph type="body" idx="1"/>
          </p:nvPr>
        </p:nvSpPr>
        <p:spPr>
          <a:xfrm>
            <a:off x="404553" y="5624945"/>
            <a:ext cx="9078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Name, Prioritize, and Connect Groups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14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0"/>
          <p:cNvSpPr/>
          <p:nvPr/>
        </p:nvSpPr>
        <p:spPr>
          <a:xfrm rot="-5400000">
            <a:off x="3799803" y="-1534201"/>
            <a:ext cx="459240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60"/>
          <p:cNvSpPr txBox="1">
            <a:spLocks noGrp="1"/>
          </p:cNvSpPr>
          <p:nvPr>
            <p:ph type="title"/>
          </p:nvPr>
        </p:nvSpPr>
        <p:spPr>
          <a:xfrm>
            <a:off x="404553" y="3091928"/>
            <a:ext cx="90786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/>
              <a:t>After sorting</a:t>
            </a: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body" idx="1"/>
          </p:nvPr>
        </p:nvSpPr>
        <p:spPr>
          <a:xfrm>
            <a:off x="404553" y="5624945"/>
            <a:ext cx="9078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Name, Prioritize, and Connect Groups</a:t>
            </a:r>
            <a:endParaRPr/>
          </a:p>
        </p:txBody>
      </p:sp>
      <p:pic>
        <p:nvPicPr>
          <p:cNvPr id="8" name="Google Shape;5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78933"/>
            <a:ext cx="12191997" cy="557106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6698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667" dirty="0" smtClean="0">
                <a:solidFill>
                  <a:schemeClr val="bg1"/>
                </a:solidFill>
              </a:rPr>
              <a:t>Practice</a:t>
            </a:r>
            <a:endParaRPr sz="6667" dirty="0">
              <a:solidFill>
                <a:schemeClr val="bg1"/>
              </a:solidFill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9397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;p60"/>
          <p:cNvSpPr/>
          <p:nvPr/>
        </p:nvSpPr>
        <p:spPr>
          <a:xfrm>
            <a:off x="355600" y="376506"/>
            <a:ext cx="978600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Practice (deadline: 10/14/23 11.59pm)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3732" y="1325533"/>
            <a:ext cx="9057868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lvl="0">
              <a:buClr>
                <a:schemeClr val="dk1"/>
              </a:buClr>
              <a:buSzPts val="1900"/>
            </a:pP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Transfer </a:t>
            </a:r>
            <a:r>
              <a:rPr lang="en-US" sz="32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data </a:t>
            </a: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into </a:t>
            </a:r>
            <a:r>
              <a:rPr lang="en-US" sz="3200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sz="32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Copy and paste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first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set of data into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Miro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Post-its by dropping multiple cells into the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Miro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Board.</a:t>
            </a:r>
          </a:p>
          <a:p>
            <a:pPr marL="107950" lvl="0">
              <a:buClr>
                <a:schemeClr val="dk1"/>
              </a:buClr>
              <a:buSzPts val="1900"/>
            </a:pP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Organize all </a:t>
            </a:r>
            <a:r>
              <a:rPr lang="en-US" sz="32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data </a:t>
            </a: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</a:t>
            </a:r>
            <a:r>
              <a:rPr lang="en-US" sz="3200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sz="1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One idea/concept per post-it: Divide the data into discrete segments.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Clusters and Topics of similar ideas and concepts.</a:t>
            </a:r>
          </a:p>
          <a:p>
            <a:pPr marL="107950" lvl="0">
              <a:buClr>
                <a:schemeClr val="dk1"/>
              </a:buClr>
              <a:buSzPts val="1900"/>
            </a:pP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Define visual links in </a:t>
            </a:r>
            <a:r>
              <a:rPr lang="en-US" sz="32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data </a:t>
            </a:r>
            <a:r>
              <a:rPr lang="en-US" sz="32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 </a:t>
            </a:r>
            <a:r>
              <a:rPr lang="en-US" sz="3200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sz="32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Establish logical connections between Clusters and Topics.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frequency and priority of observations.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a research and design opportunity to take advantage of.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601" y="4834186"/>
            <a:ext cx="1158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link: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docs.google.com/spreadsheets/d/1TU1gXsxW1676LohzpElVtTcq6Kef9TqCN7DfwMEswC4/edit?usp=sharing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Miro</a:t>
            </a:r>
            <a:r>
              <a:rPr lang="en-US" dirty="0" smtClean="0"/>
              <a:t> board: </a:t>
            </a:r>
          </a:p>
          <a:p>
            <a:pPr marL="0" lvl="2"/>
            <a:r>
              <a:rPr lang="en-US" dirty="0" smtClean="0"/>
              <a:t>Section A: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https://miro.com/app/board/uXjVNfrrTzk=/?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share_link_id=427275997515</a:t>
            </a:r>
            <a:endParaRPr lang="en-US" dirty="0" smtClean="0"/>
          </a:p>
          <a:p>
            <a:pPr marL="0" lvl="2"/>
            <a:r>
              <a:rPr lang="en-US" dirty="0" smtClean="0"/>
              <a:t>Section B: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https://miro.com/app/board/uXjVNfpWi4s=/?share_link_id=59174979440</a:t>
            </a:r>
            <a:endParaRPr lang="en-US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93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667" dirty="0" smtClean="0">
                <a:solidFill>
                  <a:schemeClr val="bg1"/>
                </a:solidFill>
              </a:rPr>
              <a:t>Homework</a:t>
            </a:r>
            <a:endParaRPr sz="6667" dirty="0">
              <a:solidFill>
                <a:schemeClr val="bg1"/>
              </a:solidFill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2229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;p60"/>
          <p:cNvSpPr/>
          <p:nvPr/>
        </p:nvSpPr>
        <p:spPr>
          <a:xfrm>
            <a:off x="355600" y="376506"/>
            <a:ext cx="978600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Calibri"/>
                <a:ea typeface="Calibri"/>
                <a:cs typeface="Calibri"/>
                <a:sym typeface="Calibri"/>
              </a:rPr>
              <a:t>Deadline: 10/20/23 11.59pm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999" y="1063725"/>
            <a:ext cx="113284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 lvl="0">
              <a:buClr>
                <a:schemeClr val="dk1"/>
              </a:buClr>
              <a:buSzPts val="19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1: Sit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together with your Team and log into </a:t>
            </a:r>
            <a:r>
              <a:rPr lang="en-US" b="1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Miro</a:t>
            </a:r>
            <a:endParaRPr lang="en-US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Affinity Diagramming is a collaborative exercise.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Schedule time outside of class to work together on making sense of your data for your Group Project </a:t>
            </a:r>
            <a:endParaRPr lang="en-US" sz="1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endParaRPr 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07950" lvl="0">
              <a:buClr>
                <a:schemeClr val="dk1"/>
              </a:buClr>
              <a:buSzPts val="1900"/>
            </a:pPr>
            <a:r>
              <a:rPr lang="en-US" sz="20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2: Retrieve </a:t>
            </a:r>
            <a:r>
              <a:rPr lang="en-US" sz="2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interview data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Retrieve your Interview </a:t>
            </a:r>
            <a:r>
              <a:rPr lang="en-US" sz="1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Data, survey data, observation data: </a:t>
            </a: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notes, comments, highlights, synthesis for each participant  </a:t>
            </a:r>
            <a:endParaRPr lang="en-US" sz="1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endParaRPr lang="en-US"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07950" lvl="0">
              <a:buClr>
                <a:schemeClr val="dk1"/>
              </a:buClr>
              <a:buSzPts val="19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3: Transfer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data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into a </a:t>
            </a: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Google Sheet</a:t>
            </a:r>
            <a:endParaRPr lang="en-US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Copy and paste your insights, notes and comments data from your interviews into a Google Sheet you collaborate on</a:t>
            </a:r>
            <a:endParaRPr lang="en-US" sz="1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Include questions and answers in each cell for context, you can clean up later.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Color your cells according to the dataset type </a:t>
            </a:r>
            <a:endParaRPr lang="en-US" sz="1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endParaRPr lang="en-US"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07950" lvl="0">
              <a:buClr>
                <a:schemeClr val="dk1"/>
              </a:buClr>
              <a:buSzPts val="19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4: Transfer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your data into </a:t>
            </a:r>
            <a:r>
              <a:rPr lang="en-US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Copy and paste your first set of data into </a:t>
            </a:r>
            <a:r>
              <a:rPr lang="en-US" sz="1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Miro</a:t>
            </a: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Post-its by dropping multiple cells into the </a:t>
            </a:r>
            <a:r>
              <a:rPr lang="en-US" sz="1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Miro</a:t>
            </a: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Board</a:t>
            </a:r>
            <a:r>
              <a:rPr lang="en-US" sz="1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endParaRPr lang="en-US"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07950" lvl="0">
              <a:buClr>
                <a:schemeClr val="dk1"/>
              </a:buClr>
              <a:buSzPts val="19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5: Organize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all your data in </a:t>
            </a:r>
            <a:r>
              <a:rPr lang="en-US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One idea/concept per post-it: Divide the data into discrete segments.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Create Clusters and Topics of similar ideas and concepts</a:t>
            </a:r>
            <a:r>
              <a:rPr lang="en-US" sz="1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endParaRPr lang="en-US"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107950" lvl="0">
              <a:buClr>
                <a:schemeClr val="dk1"/>
              </a:buClr>
              <a:buSzPts val="1900"/>
            </a:pPr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Step 6: Define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visual links in your data in </a:t>
            </a:r>
            <a:r>
              <a:rPr lang="en-US" b="1" u="sng" dirty="0" err="1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Miro</a:t>
            </a:r>
            <a:endParaRPr lang="en-US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Establish logical connections between Clusters and Topics. 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Understand frequency and priority of observations.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a research and design opportunity to take advantage of.</a:t>
            </a:r>
          </a:p>
          <a:p>
            <a:pPr lvl="0"/>
            <a:endParaRPr lang="en-US" sz="1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/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1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Exercise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Out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Interview Critique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975" y="0"/>
            <a:ext cx="5175025" cy="68580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5" y="229507"/>
            <a:ext cx="8645525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7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What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do we put similar things together?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l="34328" t="13401" r="34133" b="28459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405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What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464213" y="1031832"/>
            <a:ext cx="6315900" cy="6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 put similar things together?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 rotWithShape="1">
          <a:blip r:embed="rId3">
            <a:alphaModFix/>
          </a:blip>
          <a:srcRect b="27071"/>
          <a:stretch/>
        </p:blipFill>
        <p:spPr>
          <a:xfrm>
            <a:off x="464213" y="1790153"/>
            <a:ext cx="3769120" cy="452281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Rectangle 2"/>
          <p:cNvSpPr/>
          <p:nvPr/>
        </p:nvSpPr>
        <p:spPr>
          <a:xfrm>
            <a:off x="1290690" y="6312964"/>
            <a:ext cx="328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Wardrobe/Closet</a:t>
            </a:r>
            <a:endParaRPr lang="en-US" b="1" dirty="0"/>
          </a:p>
        </p:txBody>
      </p:sp>
      <p:pic>
        <p:nvPicPr>
          <p:cNvPr id="9" name="Google Shape;26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790153"/>
            <a:ext cx="3268133" cy="452281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Rectangle 9"/>
          <p:cNvSpPr/>
          <p:nvPr/>
        </p:nvSpPr>
        <p:spPr>
          <a:xfrm>
            <a:off x="4944533" y="6360595"/>
            <a:ext cx="328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Grocery stores</a:t>
            </a:r>
            <a:endParaRPr lang="en-US" b="1" dirty="0"/>
          </a:p>
        </p:txBody>
      </p:sp>
      <p:pic>
        <p:nvPicPr>
          <p:cNvPr id="11" name="Google Shape;276;p45"/>
          <p:cNvPicPr preferRelativeResize="0"/>
          <p:nvPr/>
        </p:nvPicPr>
        <p:blipFill rotWithShape="1">
          <a:blip r:embed="rId5">
            <a:alphaModFix/>
          </a:blip>
          <a:srcRect l="9270" r="10600" b="3975"/>
          <a:stretch/>
        </p:blipFill>
        <p:spPr>
          <a:xfrm>
            <a:off x="8065693" y="1756297"/>
            <a:ext cx="3923108" cy="455666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" name="Rectangle 11"/>
          <p:cNvSpPr/>
          <p:nvPr/>
        </p:nvSpPr>
        <p:spPr>
          <a:xfrm>
            <a:off x="8327443" y="6372758"/>
            <a:ext cx="3281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Google slides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074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put similar things together?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 rotWithShape="1">
          <a:blip r:embed="rId3">
            <a:alphaModFix/>
          </a:blip>
          <a:srcRect l="34328" t="13401" r="34133" b="28459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003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 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put similar things together?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350" y="4540675"/>
            <a:ext cx="3679474" cy="20699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75" y="4540675"/>
            <a:ext cx="2069949" cy="20699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4" name="Google Shape;294;p47"/>
          <p:cNvPicPr preferRelativeResize="0"/>
          <p:nvPr/>
        </p:nvPicPr>
        <p:blipFill rotWithShape="1">
          <a:blip r:embed="rId5">
            <a:alphaModFix/>
          </a:blip>
          <a:srcRect l="34328" t="13401" r="34133" b="28459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762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8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Ask … why are we doing this?</a:t>
            </a: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synthesize our all data.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interviews</a:t>
            </a:r>
            <a:endParaRPr sz="19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you took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data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 rotWithShape="1">
          <a:blip r:embed="rId3">
            <a:alphaModFix/>
          </a:blip>
          <a:srcRect l="31694" r="18385"/>
          <a:stretch/>
        </p:blipFill>
        <p:spPr>
          <a:xfrm>
            <a:off x="7066624" y="0"/>
            <a:ext cx="5125376" cy="68579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5811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Ask … why are we doing this?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synthesize our all data.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interviews</a:t>
            </a:r>
            <a:endParaRPr sz="19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you took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data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… what are you getting out of this?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 of Themes, Topics and Concepts relevant to our problem space.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links, relationships and correlations between themes, topics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prioritization of potential design opportunities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to address our </a:t>
            </a:r>
            <a:r>
              <a:rPr lang="en-US" sz="21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space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l="31694" r="18385"/>
          <a:stretch/>
        </p:blipFill>
        <p:spPr>
          <a:xfrm>
            <a:off x="7066624" y="0"/>
            <a:ext cx="5125376" cy="68579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7634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905</Words>
  <Application>Microsoft Office PowerPoint</Application>
  <PresentationFormat>Custom</PresentationFormat>
  <Paragraphs>186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Affinity Diagramming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sorting</vt:lpstr>
      <vt:lpstr>After sorting</vt:lpstr>
      <vt:lpstr>Practice</vt:lpstr>
      <vt:lpstr>PowerPoint Presentation</vt:lpstr>
      <vt:lpstr>Homework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Method</dc:title>
  <dc:creator>Nurain, Novia</dc:creator>
  <cp:lastModifiedBy>Novia Nurain</cp:lastModifiedBy>
  <cp:revision>14</cp:revision>
  <dcterms:created xsi:type="dcterms:W3CDTF">2023-10-02T14:57:43Z</dcterms:created>
  <dcterms:modified xsi:type="dcterms:W3CDTF">2023-10-14T03:43:41Z</dcterms:modified>
</cp:coreProperties>
</file>